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Source Code Pro"/>
      <p:regular r:id="rId27"/>
      <p:bold r:id="rId28"/>
      <p:italic r:id="rId29"/>
      <p:boldItalic r:id="rId30"/>
    </p:embeddedFont>
    <p:embeddedFont>
      <p:font typeface="Oswald"/>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SourceCodePro-bold.fntdata"/><Relationship Id="rId27" Type="http://schemas.openxmlformats.org/officeDocument/2006/relationships/font" Target="fonts/SourceCodePr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ourceCodePr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regular.fntdata"/><Relationship Id="rId30" Type="http://schemas.openxmlformats.org/officeDocument/2006/relationships/font" Target="fonts/SourceCodePro-boldItalic.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Oswald-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loudamqp.com/blog/2015-05-18-part1-rabbitmq-for-beginners-what-is-rabbitmq.html" TargetMode="External"/><Relationship Id="rId3" Type="http://schemas.openxmlformats.org/officeDocument/2006/relationships/hyperlink" Target="https://www.rabbitmq.com/tutorials/tutorial-two-python.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6adca02a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6adca02a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8eac433b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08eac433b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c23d326b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0c23d326b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8eac433b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8eac433b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8eac433b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08eac433b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6adca02a8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6adca02a8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15 min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6adca02a8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6adca02a8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solidFill>
                  <a:srgbClr val="201F1E"/>
                </a:solidFill>
                <a:highlight>
                  <a:srgbClr val="FFFFFF"/>
                </a:highlight>
                <a:latin typeface="Calibri"/>
                <a:ea typeface="Calibri"/>
                <a:cs typeface="Calibri"/>
                <a:sym typeface="Calibri"/>
              </a:rPr>
              <a:t>With synchronous communication, whatever result you’re requesting from the app is returned in real-time vs. with async it’s returned with a delay, which is what a “subscription” is for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8eac433b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08eac433b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08eac433b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08eac433b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8eac433b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08eac433b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0d2c3927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0d2c3927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64ab11fb7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64ab11fb7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d36c89d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0d36c89d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767a26943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67a26943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08eac433b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08eac433b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63188418c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63188418c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6adca02a8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6adca02a8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5 min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6adca02a8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adca02a8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A message bus is like a big desk with multiple organisers, piles of documents. People or programs can put documents into slots, while others “consume” (take) them for processing.</a:t>
            </a:r>
            <a:br>
              <a:rPr lang="pl"/>
            </a:br>
            <a:r>
              <a:rPr lang="pl" u="sng">
                <a:solidFill>
                  <a:schemeClr val="hlink"/>
                </a:solidFill>
                <a:hlinkClick r:id="rId2"/>
              </a:rPr>
              <a:t>https://www.cloudamqp.com/blog/2015-05-18-part1-rabbitmq-for-beginners-what-is-rabbitmq.html</a:t>
            </a:r>
            <a:endParaRPr/>
          </a:p>
          <a:p>
            <a:pPr indent="0" lvl="0" marL="0" rtl="0" algn="l">
              <a:spcBef>
                <a:spcPts val="0"/>
              </a:spcBef>
              <a:spcAft>
                <a:spcPts val="0"/>
              </a:spcAft>
              <a:buNone/>
            </a:pPr>
            <a:r>
              <a:t/>
            </a:r>
            <a:endParaRPr/>
          </a:p>
          <a:p>
            <a:pPr indent="0" lvl="0" marL="0" rtl="0" algn="l">
              <a:spcBef>
                <a:spcPts val="0"/>
              </a:spcBef>
              <a:spcAft>
                <a:spcPts val="0"/>
              </a:spcAft>
              <a:buNone/>
            </a:pPr>
            <a:r>
              <a:rPr lang="pl"/>
              <a:t>Technically It’s a combination of a:</a:t>
            </a:r>
            <a:endParaRPr/>
          </a:p>
          <a:p>
            <a:pPr indent="0" lvl="0" marL="0" rtl="0" algn="l">
              <a:spcBef>
                <a:spcPts val="0"/>
              </a:spcBef>
              <a:spcAft>
                <a:spcPts val="0"/>
              </a:spcAft>
              <a:buNone/>
            </a:pPr>
            <a:r>
              <a:rPr lang="pl"/>
              <a:t>1) data store (desk with file organizers), like Redis, where each message can be represented by a key-value record</a:t>
            </a:r>
            <a:endParaRPr/>
          </a:p>
          <a:p>
            <a:pPr indent="0" lvl="0" marL="0" rtl="0" algn="l">
              <a:spcBef>
                <a:spcPts val="0"/>
              </a:spcBef>
              <a:spcAft>
                <a:spcPts val="0"/>
              </a:spcAft>
              <a:buNone/>
            </a:pPr>
            <a:r>
              <a:rPr lang="pl"/>
              <a:t>2) message broker, exchange, queue - a bunch of programs that distribute messages onto queues where they can be “consumed” by other programs.</a:t>
            </a:r>
            <a:br>
              <a:rPr lang="pl"/>
            </a:br>
            <a:r>
              <a:rPr lang="pl" u="sng">
                <a:solidFill>
                  <a:schemeClr val="accent5"/>
                </a:solidFill>
                <a:hlinkClick r:id="rId3">
                  <a:extLst>
                    <a:ext uri="{A12FA001-AC4F-418D-AE19-62706E023703}">
                      <ahyp:hlinkClr val="tx"/>
                    </a:ext>
                  </a:extLst>
                </a:hlinkClick>
              </a:rPr>
              <a:t>https://www.rabbitmq.com/tutorials/tutorial-two-python.html</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63188418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63188418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Imagine this: you’re sitting at your desk, someone calls you and asks to check something.</a:t>
            </a:r>
            <a:endParaRPr/>
          </a:p>
          <a:p>
            <a:pPr indent="0" lvl="0" marL="0" rtl="0" algn="l">
              <a:spcBef>
                <a:spcPts val="0"/>
              </a:spcBef>
              <a:spcAft>
                <a:spcPts val="0"/>
              </a:spcAft>
              <a:buNone/>
            </a:pPr>
            <a:r>
              <a:rPr lang="pl"/>
              <a:t>In the meantime, your colleague asks you another question.</a:t>
            </a:r>
            <a:endParaRPr/>
          </a:p>
          <a:p>
            <a:pPr indent="0" lvl="0" marL="0" rtl="0" algn="l">
              <a:spcBef>
                <a:spcPts val="0"/>
              </a:spcBef>
              <a:spcAft>
                <a:spcPts val="0"/>
              </a:spcAft>
              <a:buNone/>
            </a:pPr>
            <a:r>
              <a:rPr lang="pl"/>
              <a:t>You can’t reply because you’re on the line with someone else. Also, you can’t accept incoming calls.</a:t>
            </a:r>
            <a:endParaRPr/>
          </a:p>
          <a:p>
            <a:pPr indent="0" lvl="0" marL="0" rtl="0" algn="l">
              <a:spcBef>
                <a:spcPts val="0"/>
              </a:spcBef>
              <a:spcAft>
                <a:spcPts val="0"/>
              </a:spcAft>
              <a:buNone/>
            </a:pPr>
            <a:r>
              <a:t/>
            </a:r>
            <a:endParaRPr/>
          </a:p>
          <a:p>
            <a:pPr indent="0" lvl="0" marL="0" rtl="0" algn="l">
              <a:spcBef>
                <a:spcPts val="0"/>
              </a:spcBef>
              <a:spcAft>
                <a:spcPts val="0"/>
              </a:spcAft>
              <a:buNone/>
            </a:pPr>
            <a:r>
              <a:rPr lang="pl"/>
              <a:t>On the plus side, you can do the work immediately, and both you and the caller know exactly when the work was done and what results were delivered.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63188418c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63188418c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Same person, same desk, but this time no phone. Instead, there’s a desk file organiser with two slots: IN, OUT.</a:t>
            </a:r>
            <a:br>
              <a:rPr lang="pl"/>
            </a:br>
            <a:r>
              <a:rPr lang="pl"/>
              <a:t>People who want something bring tasks on paper sheets and put them in the IN slot. You, whenever you have free time, take another task from the stack and work on it.</a:t>
            </a:r>
            <a:endParaRPr/>
          </a:p>
          <a:p>
            <a:pPr indent="0" lvl="0" marL="0" rtl="0" algn="l">
              <a:spcBef>
                <a:spcPts val="0"/>
              </a:spcBef>
              <a:spcAft>
                <a:spcPts val="0"/>
              </a:spcAft>
              <a:buNone/>
            </a:pPr>
            <a:r>
              <a:rPr lang="pl"/>
              <a:t>After doing it, put it on the second pile and repeat the action.</a:t>
            </a:r>
            <a:endParaRPr/>
          </a:p>
          <a:p>
            <a:pPr indent="0" lvl="0" marL="0" rtl="0" algn="l">
              <a:spcBef>
                <a:spcPts val="0"/>
              </a:spcBef>
              <a:spcAft>
                <a:spcPts val="0"/>
              </a:spcAft>
              <a:buNone/>
            </a:pPr>
            <a:r>
              <a:rPr lang="pl"/>
              <a:t>Every now and then a person comes who takes everything from the OUT stack and distributes the results to the right people (based on the fact that they “subscribed” to get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pl"/>
              <a:t>Depending on the results, some people may come back and ask you to do the task again (this is an example when something failed to be done the first time, e.g. important information was missing).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0bd72f344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0bd72f344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rgbClr val="005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rgbClr val="003A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6000"/>
              <a:buFont typeface="Calibri"/>
              <a:buNone/>
              <a:defRPr b="1" sz="6000">
                <a:solidFill>
                  <a:schemeClr val="lt1"/>
                </a:solidFill>
                <a:latin typeface="Calibri"/>
                <a:ea typeface="Calibri"/>
                <a:cs typeface="Calibri"/>
                <a:sym typeface="Calibri"/>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3A5D"/>
              </a:buClr>
              <a:buSzPts val="3600"/>
              <a:buFont typeface="Calibri"/>
              <a:buNone/>
              <a:defRPr sz="3600">
                <a:solidFill>
                  <a:srgbClr val="003A5D"/>
                </a:solidFill>
                <a:latin typeface="Calibri"/>
                <a:ea typeface="Calibri"/>
                <a:cs typeface="Calibri"/>
                <a:sym typeface="Calibri"/>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rgbClr val="005CB9"/>
            </a:solidFill>
            <a:prstDash val="lgDash"/>
            <a:round/>
            <a:headEnd len="sm" w="sm" type="none"/>
            <a:tailEnd len="sm" w="sm" type="none"/>
          </a:ln>
        </p:spPr>
      </p:cxnSp>
      <p:sp>
        <p:nvSpPr>
          <p:cNvPr id="53" name="Google Shape;53;p11"/>
          <p:cNvSpPr txBox="1"/>
          <p:nvPr>
            <p:ph hasCustomPrompt="1" type="title"/>
          </p:nvPr>
        </p:nvSpPr>
        <p:spPr>
          <a:xfrm>
            <a:off x="311600" y="1106125"/>
            <a:ext cx="8520600" cy="1963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3A5D"/>
              </a:buClr>
              <a:buSzPts val="12000"/>
              <a:buNone/>
              <a:defRPr sz="12000">
                <a:solidFill>
                  <a:srgbClr val="003A5D"/>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rgbClr val="003A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Font typeface="Calibri"/>
              <a:buNone/>
              <a:defRPr>
                <a:solidFill>
                  <a:schemeClr val="lt1"/>
                </a:solidFill>
                <a:latin typeface="Calibri"/>
                <a:ea typeface="Calibri"/>
                <a:cs typeface="Calibri"/>
                <a:sym typeface="Calibri"/>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3A5D"/>
              </a:buClr>
              <a:buSzPts val="3000"/>
              <a:buFont typeface="Calibri"/>
              <a:buNone/>
              <a:defRPr>
                <a:solidFill>
                  <a:srgbClr val="003A5D"/>
                </a:solidFill>
                <a:latin typeface="Calibri"/>
                <a:ea typeface="Calibri"/>
                <a:cs typeface="Calibri"/>
                <a:sym typeface="Calibri"/>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3A5D"/>
              </a:buClr>
              <a:buSzPts val="1800"/>
              <a:buChar char="●"/>
              <a:defRPr>
                <a:solidFill>
                  <a:srgbClr val="003A5D"/>
                </a:solidFill>
              </a:defRPr>
            </a:lvl1pPr>
            <a:lvl2pPr indent="-317500" lvl="1" marL="914400" rtl="0">
              <a:spcBef>
                <a:spcPts val="1600"/>
              </a:spcBef>
              <a:spcAft>
                <a:spcPts val="0"/>
              </a:spcAft>
              <a:buClr>
                <a:srgbClr val="003A5D"/>
              </a:buClr>
              <a:buSzPts val="1400"/>
              <a:buChar char="○"/>
              <a:defRPr>
                <a:solidFill>
                  <a:srgbClr val="003A5D"/>
                </a:solidFill>
              </a:defRPr>
            </a:lvl2pPr>
            <a:lvl3pPr indent="-317500" lvl="2" marL="1371600" rtl="0">
              <a:spcBef>
                <a:spcPts val="1600"/>
              </a:spcBef>
              <a:spcAft>
                <a:spcPts val="0"/>
              </a:spcAft>
              <a:buClr>
                <a:srgbClr val="003A5D"/>
              </a:buClr>
              <a:buSzPts val="1400"/>
              <a:buChar char="■"/>
              <a:defRPr>
                <a:solidFill>
                  <a:srgbClr val="003A5D"/>
                </a:solidFill>
              </a:defRPr>
            </a:lvl3pPr>
            <a:lvl4pPr indent="-317500" lvl="3" marL="1828800" rtl="0">
              <a:spcBef>
                <a:spcPts val="1600"/>
              </a:spcBef>
              <a:spcAft>
                <a:spcPts val="0"/>
              </a:spcAft>
              <a:buClr>
                <a:srgbClr val="003A5D"/>
              </a:buClr>
              <a:buSzPts val="1400"/>
              <a:buChar char="●"/>
              <a:defRPr>
                <a:solidFill>
                  <a:srgbClr val="003A5D"/>
                </a:solidFill>
              </a:defRPr>
            </a:lvl4pPr>
            <a:lvl5pPr indent="-317500" lvl="4" marL="2286000" rtl="0">
              <a:spcBef>
                <a:spcPts val="1600"/>
              </a:spcBef>
              <a:spcAft>
                <a:spcPts val="0"/>
              </a:spcAft>
              <a:buClr>
                <a:srgbClr val="003A5D"/>
              </a:buClr>
              <a:buSzPts val="1400"/>
              <a:buChar char="○"/>
              <a:defRPr>
                <a:solidFill>
                  <a:srgbClr val="003A5D"/>
                </a:solidFill>
              </a:defRPr>
            </a:lvl5pPr>
            <a:lvl6pPr indent="-317500" lvl="5" marL="2743200" rtl="0">
              <a:spcBef>
                <a:spcPts val="1600"/>
              </a:spcBef>
              <a:spcAft>
                <a:spcPts val="0"/>
              </a:spcAft>
              <a:buClr>
                <a:srgbClr val="003A5D"/>
              </a:buClr>
              <a:buSzPts val="1400"/>
              <a:buChar char="■"/>
              <a:defRPr>
                <a:solidFill>
                  <a:srgbClr val="003A5D"/>
                </a:solidFill>
              </a:defRPr>
            </a:lvl6pPr>
            <a:lvl7pPr indent="-317500" lvl="6" marL="3200400" rtl="0">
              <a:spcBef>
                <a:spcPts val="1600"/>
              </a:spcBef>
              <a:spcAft>
                <a:spcPts val="0"/>
              </a:spcAft>
              <a:buClr>
                <a:srgbClr val="003A5D"/>
              </a:buClr>
              <a:buSzPts val="1400"/>
              <a:buChar char="●"/>
              <a:defRPr>
                <a:solidFill>
                  <a:srgbClr val="003A5D"/>
                </a:solidFill>
              </a:defRPr>
            </a:lvl7pPr>
            <a:lvl8pPr indent="-317500" lvl="7" marL="3657600" rtl="0">
              <a:spcBef>
                <a:spcPts val="1600"/>
              </a:spcBef>
              <a:spcAft>
                <a:spcPts val="0"/>
              </a:spcAft>
              <a:buClr>
                <a:srgbClr val="003A5D"/>
              </a:buClr>
              <a:buSzPts val="1400"/>
              <a:buChar char="○"/>
              <a:defRPr>
                <a:solidFill>
                  <a:srgbClr val="003A5D"/>
                </a:solidFill>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3A5D"/>
              </a:buClr>
              <a:buSzPts val="3000"/>
              <a:buFont typeface="Calibri"/>
              <a:buNone/>
              <a:defRPr>
                <a:solidFill>
                  <a:srgbClr val="003A5D"/>
                </a:solidFill>
                <a:latin typeface="Calibri"/>
                <a:ea typeface="Calibri"/>
                <a:cs typeface="Calibri"/>
                <a:sym typeface="Calibri"/>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3A5D"/>
              </a:buClr>
              <a:buSzPts val="2400"/>
              <a:buFont typeface="Calibri"/>
              <a:buNone/>
              <a:defRPr sz="2400">
                <a:solidFill>
                  <a:srgbClr val="003A5D"/>
                </a:solidFill>
                <a:latin typeface="Calibri"/>
                <a:ea typeface="Calibri"/>
                <a:cs typeface="Calibri"/>
                <a:sym typeface="Calibri"/>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3A5D"/>
              </a:buClr>
              <a:buSzPts val="2400"/>
              <a:buFont typeface="Calibri"/>
              <a:buNone/>
              <a:defRPr sz="2400">
                <a:solidFill>
                  <a:srgbClr val="003A5D"/>
                </a:solidFill>
                <a:latin typeface="Calibri"/>
                <a:ea typeface="Calibri"/>
                <a:cs typeface="Calibri"/>
                <a:sym typeface="Calibri"/>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CCCCCC"/>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003A5D"/>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600"/>
              <a:buFont typeface="Calibri"/>
              <a:buNone/>
              <a:defRPr sz="4600">
                <a:solidFill>
                  <a:schemeClr val="lt1"/>
                </a:solidFill>
                <a:latin typeface="Calibri"/>
                <a:ea typeface="Calibri"/>
                <a:cs typeface="Calibri"/>
                <a:sym typeface="Calibri"/>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rgbClr val="003A5D"/>
              </a:buClr>
              <a:buSzPts val="2100"/>
              <a:buFont typeface="Oswald"/>
              <a:buNone/>
              <a:defRPr sz="2100">
                <a:solidFill>
                  <a:srgbClr val="003A5D"/>
                </a:solidFill>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Source Code Pro"/>
                <a:ea typeface="Source Code Pro"/>
                <a:cs typeface="Source Code Pro"/>
                <a:sym typeface="Source Code Pro"/>
              </a:defRPr>
            </a:lvl1pPr>
            <a:lvl2pPr lvl="1" rtl="0" algn="r">
              <a:buNone/>
              <a:defRPr sz="1000">
                <a:solidFill>
                  <a:schemeClr val="dk2"/>
                </a:solidFill>
                <a:latin typeface="Source Code Pro"/>
                <a:ea typeface="Source Code Pro"/>
                <a:cs typeface="Source Code Pro"/>
                <a:sym typeface="Source Code Pro"/>
              </a:defRPr>
            </a:lvl2pPr>
            <a:lvl3pPr lvl="2" rtl="0" algn="r">
              <a:buNone/>
              <a:defRPr sz="1000">
                <a:solidFill>
                  <a:schemeClr val="dk2"/>
                </a:solidFill>
                <a:latin typeface="Source Code Pro"/>
                <a:ea typeface="Source Code Pro"/>
                <a:cs typeface="Source Code Pro"/>
                <a:sym typeface="Source Code Pro"/>
              </a:defRPr>
            </a:lvl3pPr>
            <a:lvl4pPr lvl="3" rtl="0" algn="r">
              <a:buNone/>
              <a:defRPr sz="1000">
                <a:solidFill>
                  <a:schemeClr val="dk2"/>
                </a:solidFill>
                <a:latin typeface="Source Code Pro"/>
                <a:ea typeface="Source Code Pro"/>
                <a:cs typeface="Source Code Pro"/>
                <a:sym typeface="Source Code Pro"/>
              </a:defRPr>
            </a:lvl4pPr>
            <a:lvl5pPr lvl="4" rtl="0" algn="r">
              <a:buNone/>
              <a:defRPr sz="1000">
                <a:solidFill>
                  <a:schemeClr val="dk2"/>
                </a:solidFill>
                <a:latin typeface="Source Code Pro"/>
                <a:ea typeface="Source Code Pro"/>
                <a:cs typeface="Source Code Pro"/>
                <a:sym typeface="Source Code Pro"/>
              </a:defRPr>
            </a:lvl5pPr>
            <a:lvl6pPr lvl="5" rtl="0" algn="r">
              <a:buNone/>
              <a:defRPr sz="1000">
                <a:solidFill>
                  <a:schemeClr val="dk2"/>
                </a:solidFill>
                <a:latin typeface="Source Code Pro"/>
                <a:ea typeface="Source Code Pro"/>
                <a:cs typeface="Source Code Pro"/>
                <a:sym typeface="Source Code Pro"/>
              </a:defRPr>
            </a:lvl6pPr>
            <a:lvl7pPr lvl="6" rtl="0" algn="r">
              <a:buNone/>
              <a:defRPr sz="1000">
                <a:solidFill>
                  <a:schemeClr val="dk2"/>
                </a:solidFill>
                <a:latin typeface="Source Code Pro"/>
                <a:ea typeface="Source Code Pro"/>
                <a:cs typeface="Source Code Pro"/>
                <a:sym typeface="Source Code Pro"/>
              </a:defRPr>
            </a:lvl7pPr>
            <a:lvl8pPr lvl="7" rtl="0" algn="r">
              <a:buNone/>
              <a:defRPr sz="1000">
                <a:solidFill>
                  <a:schemeClr val="dk2"/>
                </a:solidFill>
                <a:latin typeface="Source Code Pro"/>
                <a:ea typeface="Source Code Pro"/>
                <a:cs typeface="Source Code Pro"/>
                <a:sym typeface="Source Code Pro"/>
              </a:defRPr>
            </a:lvl8pPr>
            <a:lvl9pPr lvl="8" rtl="0"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p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mailto:janusz@mordarski.eu" TargetMode="External"/><Relationship Id="rId4" Type="http://schemas.openxmlformats.org/officeDocument/2006/relationships/hyperlink" Target="https://github.com/januszm" TargetMode="External"/><Relationship Id="rId5" Type="http://schemas.openxmlformats.org/officeDocument/2006/relationships/hyperlink" Target="https://www.linkedin.com/in/janusz-mordarski/" TargetMode="External"/><Relationship Id="rId6" Type="http://schemas.openxmlformats.org/officeDocument/2006/relationships/hyperlink" Target="https://www.xing.com/profile/Janusz_Mordarski/cv" TargetMode="External"/><Relationship Id="rId7" Type="http://schemas.openxmlformats.org/officeDocument/2006/relationships/hyperlink" Target="http://mordarski.e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github.com/xing/beetle" TargetMode="External"/><Relationship Id="rId4" Type="http://schemas.openxmlformats.org/officeDocument/2006/relationships/hyperlink" Target="https://github.com/ruby-shoryuken/shoryuken" TargetMode="External"/><Relationship Id="rId5" Type="http://schemas.openxmlformats.org/officeDocument/2006/relationships/hyperlink" Target="https://github.com/active-elastic-job/active-elastic-job"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title"/>
          </p:nvPr>
        </p:nvSpPr>
        <p:spPr>
          <a:xfrm>
            <a:off x="430800" y="1889700"/>
            <a:ext cx="8282400" cy="111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pl"/>
              <a:t>Poor man’s task queues on AWS with Shoryuken!</a:t>
            </a:r>
            <a:endParaRPr/>
          </a:p>
        </p:txBody>
      </p:sp>
      <p:sp>
        <p:nvSpPr>
          <p:cNvPr id="63" name="Google Shape;63;p13"/>
          <p:cNvSpPr txBox="1"/>
          <p:nvPr/>
        </p:nvSpPr>
        <p:spPr>
          <a:xfrm>
            <a:off x="1868975" y="2773425"/>
            <a:ext cx="5397300" cy="5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64" name="Google Shape;64;p13"/>
          <p:cNvSpPr txBox="1"/>
          <p:nvPr/>
        </p:nvSpPr>
        <p:spPr>
          <a:xfrm>
            <a:off x="5302875" y="4647275"/>
            <a:ext cx="37722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l">
                <a:solidFill>
                  <a:srgbClr val="003A5D"/>
                </a:solidFill>
                <a:latin typeface="Calibri"/>
                <a:ea typeface="Calibri"/>
                <a:cs typeface="Calibri"/>
                <a:sym typeface="Calibri"/>
              </a:rPr>
              <a:t>Janusz Mordarski &lt;janusz@mordarski.eu&gt;</a:t>
            </a:r>
            <a:endParaRPr b="1">
              <a:solidFill>
                <a:srgbClr val="003A5D"/>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Active Elastic Job</a:t>
            </a:r>
            <a:endParaRPr/>
          </a:p>
        </p:txBody>
      </p:sp>
      <p:pic>
        <p:nvPicPr>
          <p:cNvPr id="121" name="Google Shape;121;p22"/>
          <p:cNvPicPr preferRelativeResize="0"/>
          <p:nvPr/>
        </p:nvPicPr>
        <p:blipFill>
          <a:blip r:embed="rId3">
            <a:alphaModFix/>
          </a:blip>
          <a:stretch>
            <a:fillRect/>
          </a:stretch>
        </p:blipFill>
        <p:spPr>
          <a:xfrm>
            <a:off x="1042975" y="1236800"/>
            <a:ext cx="7058025" cy="3486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Internal vs Foreign messages</a:t>
            </a:r>
            <a:endParaRPr/>
          </a:p>
        </p:txBody>
      </p:sp>
      <p:sp>
        <p:nvSpPr>
          <p:cNvPr id="127" name="Google Shape;127;p23"/>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Internal: producer and consumer are the same app</a:t>
            </a:r>
            <a:endParaRPr/>
          </a:p>
          <a:p>
            <a:pPr indent="0" lvl="0" marL="0" rtl="0" algn="l">
              <a:spcBef>
                <a:spcPts val="1600"/>
              </a:spcBef>
              <a:spcAft>
                <a:spcPts val="0"/>
              </a:spcAft>
              <a:buNone/>
            </a:pPr>
            <a:r>
              <a:rPr lang="pl"/>
              <a:t>(e.g. </a:t>
            </a:r>
            <a:r>
              <a:rPr b="1" lang="pl"/>
              <a:t>MyJob.perform_later(arguments)</a:t>
            </a:r>
            <a:r>
              <a:rPr lang="pl"/>
              <a:t>)</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pl"/>
              <a:t>Foreign: processing tasks from anywhere</a:t>
            </a:r>
            <a:endParaRPr/>
          </a:p>
          <a:p>
            <a:pPr indent="0" lvl="0" marL="0" rtl="0" algn="l">
              <a:spcBef>
                <a:spcPts val="1600"/>
              </a:spcBef>
              <a:spcAft>
                <a:spcPts val="0"/>
              </a:spcAft>
              <a:buNone/>
            </a:pPr>
            <a:r>
              <a:rPr lang="pl"/>
              <a:t>(e.g. AWS S3 notification about a file upload)</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b="1" i="1" lang="pl">
                <a:solidFill>
                  <a:srgbClr val="333333"/>
                </a:solidFill>
                <a:highlight>
                  <a:srgbClr val="FFFFFF"/>
                </a:highlight>
                <a:latin typeface="Calibri"/>
                <a:ea typeface="Calibri"/>
                <a:cs typeface="Calibri"/>
                <a:sym typeface="Calibri"/>
              </a:rPr>
              <a:t>“Unfortunately, no one can be told what the ^^^  is. You have to see it for yourself.”</a:t>
            </a:r>
            <a:endParaRPr b="1" i="1">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1218460" y="529725"/>
            <a:ext cx="6481329"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5"/>
          <p:cNvPicPr preferRelativeResize="0"/>
          <p:nvPr/>
        </p:nvPicPr>
        <p:blipFill>
          <a:blip r:embed="rId3">
            <a:alphaModFix/>
          </a:blip>
          <a:stretch>
            <a:fillRect/>
          </a:stretch>
        </p:blipFill>
        <p:spPr>
          <a:xfrm>
            <a:off x="0" y="906824"/>
            <a:ext cx="9143997" cy="36790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l"/>
              <a:t>Implementation on AWS with Shoryuken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idx="4294967295" type="body"/>
          </p:nvPr>
        </p:nvSpPr>
        <p:spPr>
          <a:xfrm>
            <a:off x="311700" y="234450"/>
            <a:ext cx="8520600" cy="43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48" name="Google Shape;148;p27"/>
          <p:cNvPicPr preferRelativeResize="0"/>
          <p:nvPr/>
        </p:nvPicPr>
        <p:blipFill>
          <a:blip r:embed="rId3">
            <a:alphaModFix/>
          </a:blip>
          <a:stretch>
            <a:fillRect/>
          </a:stretch>
        </p:blipFill>
        <p:spPr>
          <a:xfrm>
            <a:off x="0" y="888725"/>
            <a:ext cx="9144003" cy="31432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8"/>
          <p:cNvPicPr preferRelativeResize="0"/>
          <p:nvPr/>
        </p:nvPicPr>
        <p:blipFill>
          <a:blip r:embed="rId3">
            <a:alphaModFix/>
          </a:blip>
          <a:stretch>
            <a:fillRect/>
          </a:stretch>
        </p:blipFill>
        <p:spPr>
          <a:xfrm>
            <a:off x="152400" y="579913"/>
            <a:ext cx="8839204" cy="398368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9"/>
          <p:cNvPicPr preferRelativeResize="0"/>
          <p:nvPr/>
        </p:nvPicPr>
        <p:blipFill>
          <a:blip r:embed="rId3">
            <a:alphaModFix/>
          </a:blip>
          <a:stretch>
            <a:fillRect/>
          </a:stretch>
        </p:blipFill>
        <p:spPr>
          <a:xfrm>
            <a:off x="152400" y="499750"/>
            <a:ext cx="8839204" cy="483825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30"/>
          <p:cNvPicPr preferRelativeResize="0"/>
          <p:nvPr/>
        </p:nvPicPr>
        <p:blipFill>
          <a:blip r:embed="rId3">
            <a:alphaModFix/>
          </a:blip>
          <a:stretch>
            <a:fillRect/>
          </a:stretch>
        </p:blipFill>
        <p:spPr>
          <a:xfrm>
            <a:off x="249875" y="39500"/>
            <a:ext cx="8644250" cy="6369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31"/>
          <p:cNvPicPr preferRelativeResize="0"/>
          <p:nvPr/>
        </p:nvPicPr>
        <p:blipFill>
          <a:blip r:embed="rId3">
            <a:alphaModFix/>
          </a:blip>
          <a:stretch>
            <a:fillRect/>
          </a:stretch>
        </p:blipFill>
        <p:spPr>
          <a:xfrm>
            <a:off x="152400" y="1714850"/>
            <a:ext cx="8839201" cy="163203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Agenda</a:t>
            </a:r>
            <a:endParaRPr/>
          </a:p>
        </p:txBody>
      </p:sp>
      <p:sp>
        <p:nvSpPr>
          <p:cNvPr id="70" name="Google Shape;70;p14"/>
          <p:cNvSpPr txBox="1"/>
          <p:nvPr>
            <p:ph idx="1" type="body"/>
          </p:nvPr>
        </p:nvSpPr>
        <p:spPr>
          <a:xfrm>
            <a:off x="311700" y="1988575"/>
            <a:ext cx="8520600" cy="25803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323130"/>
              </a:buClr>
              <a:buSzPts val="1800"/>
              <a:buFont typeface="Calibri"/>
              <a:buChar char="●"/>
            </a:pPr>
            <a:r>
              <a:rPr lang="pl">
                <a:solidFill>
                  <a:srgbClr val="323130"/>
                </a:solidFill>
                <a:highlight>
                  <a:srgbClr val="FFFFFF"/>
                </a:highlight>
                <a:latin typeface="Calibri"/>
                <a:ea typeface="Calibri"/>
                <a:cs typeface="Calibri"/>
                <a:sym typeface="Calibri"/>
              </a:rPr>
              <a:t>Task queues</a:t>
            </a:r>
            <a:endParaRPr>
              <a:solidFill>
                <a:srgbClr val="323130"/>
              </a:solidFill>
              <a:highlight>
                <a:srgbClr val="FFFFFF"/>
              </a:highlight>
              <a:latin typeface="Calibri"/>
              <a:ea typeface="Calibri"/>
              <a:cs typeface="Calibri"/>
              <a:sym typeface="Calibri"/>
            </a:endParaRPr>
          </a:p>
          <a:p>
            <a:pPr indent="-342900" lvl="0" marL="457200" rtl="0" algn="l">
              <a:lnSpc>
                <a:spcPct val="200000"/>
              </a:lnSpc>
              <a:spcBef>
                <a:spcPts val="0"/>
              </a:spcBef>
              <a:spcAft>
                <a:spcPts val="0"/>
              </a:spcAft>
              <a:buClr>
                <a:srgbClr val="323130"/>
              </a:buClr>
              <a:buSzPts val="1800"/>
              <a:buFont typeface="Calibri"/>
              <a:buChar char="●"/>
            </a:pPr>
            <a:r>
              <a:rPr lang="pl">
                <a:solidFill>
                  <a:srgbClr val="323130"/>
                </a:solidFill>
                <a:highlight>
                  <a:srgbClr val="FFFFFF"/>
                </a:highlight>
                <a:latin typeface="Calibri"/>
                <a:ea typeface="Calibri"/>
                <a:cs typeface="Calibri"/>
                <a:sym typeface="Calibri"/>
              </a:rPr>
              <a:t>Amazon Web Services SNS, SQS and Shoryuken</a:t>
            </a:r>
            <a:endParaRPr>
              <a:solidFill>
                <a:srgbClr val="323130"/>
              </a:solidFill>
              <a:highlight>
                <a:srgbClr val="FFFFFF"/>
              </a:highlight>
              <a:latin typeface="Calibri"/>
              <a:ea typeface="Calibri"/>
              <a:cs typeface="Calibri"/>
              <a:sym typeface="Calibri"/>
            </a:endParaRPr>
          </a:p>
          <a:p>
            <a:pPr indent="0" lvl="0" marL="457200" rtl="0" algn="l">
              <a:lnSpc>
                <a:spcPct val="200000"/>
              </a:lnSpc>
              <a:spcBef>
                <a:spcPts val="1600"/>
              </a:spcBef>
              <a:spcAft>
                <a:spcPts val="1600"/>
              </a:spcAft>
              <a:buNone/>
            </a:pPr>
            <a:r>
              <a:t/>
            </a:r>
            <a:endParaRPr>
              <a:solidFill>
                <a:srgbClr val="323130"/>
              </a:solidFill>
              <a:highlight>
                <a:srgbClr val="FFFFFF"/>
              </a:highlight>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32"/>
          <p:cNvPicPr preferRelativeResize="0"/>
          <p:nvPr/>
        </p:nvPicPr>
        <p:blipFill>
          <a:blip r:embed="rId3">
            <a:alphaModFix/>
          </a:blip>
          <a:stretch>
            <a:fillRect/>
          </a:stretch>
        </p:blipFill>
        <p:spPr>
          <a:xfrm>
            <a:off x="206025" y="2105000"/>
            <a:ext cx="2623174" cy="988826"/>
          </a:xfrm>
          <a:prstGeom prst="rect">
            <a:avLst/>
          </a:prstGeom>
          <a:noFill/>
          <a:ln>
            <a:noFill/>
          </a:ln>
        </p:spPr>
      </p:pic>
      <p:pic>
        <p:nvPicPr>
          <p:cNvPr id="174" name="Google Shape;174;p32"/>
          <p:cNvPicPr preferRelativeResize="0"/>
          <p:nvPr/>
        </p:nvPicPr>
        <p:blipFill>
          <a:blip r:embed="rId4">
            <a:alphaModFix/>
          </a:blip>
          <a:stretch>
            <a:fillRect/>
          </a:stretch>
        </p:blipFill>
        <p:spPr>
          <a:xfrm>
            <a:off x="3343600" y="2105001"/>
            <a:ext cx="1531924" cy="1531924"/>
          </a:xfrm>
          <a:prstGeom prst="rect">
            <a:avLst/>
          </a:prstGeom>
          <a:noFill/>
          <a:ln>
            <a:noFill/>
          </a:ln>
        </p:spPr>
      </p:pic>
      <p:pic>
        <p:nvPicPr>
          <p:cNvPr id="175" name="Google Shape;175;p32"/>
          <p:cNvPicPr preferRelativeResize="0"/>
          <p:nvPr/>
        </p:nvPicPr>
        <p:blipFill>
          <a:blip r:embed="rId5">
            <a:alphaModFix/>
          </a:blip>
          <a:stretch>
            <a:fillRect/>
          </a:stretch>
        </p:blipFill>
        <p:spPr>
          <a:xfrm>
            <a:off x="5202224" y="2105002"/>
            <a:ext cx="1531924" cy="1531924"/>
          </a:xfrm>
          <a:prstGeom prst="rect">
            <a:avLst/>
          </a:prstGeom>
          <a:noFill/>
          <a:ln>
            <a:noFill/>
          </a:ln>
        </p:spPr>
      </p:pic>
      <p:pic>
        <p:nvPicPr>
          <p:cNvPr id="176" name="Google Shape;176;p32"/>
          <p:cNvPicPr preferRelativeResize="0"/>
          <p:nvPr/>
        </p:nvPicPr>
        <p:blipFill>
          <a:blip r:embed="rId6">
            <a:alphaModFix/>
          </a:blip>
          <a:stretch>
            <a:fillRect/>
          </a:stretch>
        </p:blipFill>
        <p:spPr>
          <a:xfrm>
            <a:off x="7198725" y="565625"/>
            <a:ext cx="1531926" cy="1684951"/>
          </a:xfrm>
          <a:prstGeom prst="rect">
            <a:avLst/>
          </a:prstGeom>
          <a:noFill/>
          <a:ln>
            <a:noFill/>
          </a:ln>
        </p:spPr>
      </p:pic>
      <p:pic>
        <p:nvPicPr>
          <p:cNvPr id="177" name="Google Shape;177;p32"/>
          <p:cNvPicPr preferRelativeResize="0"/>
          <p:nvPr/>
        </p:nvPicPr>
        <p:blipFill>
          <a:blip r:embed="rId7">
            <a:alphaModFix/>
          </a:blip>
          <a:stretch>
            <a:fillRect/>
          </a:stretch>
        </p:blipFill>
        <p:spPr>
          <a:xfrm>
            <a:off x="7198725" y="3185601"/>
            <a:ext cx="1651500" cy="1651500"/>
          </a:xfrm>
          <a:prstGeom prst="rect">
            <a:avLst/>
          </a:prstGeom>
          <a:noFill/>
          <a:ln>
            <a:noFill/>
          </a:ln>
        </p:spPr>
      </p:pic>
      <p:cxnSp>
        <p:nvCxnSpPr>
          <p:cNvPr id="178" name="Google Shape;178;p32"/>
          <p:cNvCxnSpPr/>
          <p:nvPr/>
        </p:nvCxnSpPr>
        <p:spPr>
          <a:xfrm>
            <a:off x="1642000" y="1870375"/>
            <a:ext cx="1900200" cy="12300"/>
          </a:xfrm>
          <a:prstGeom prst="straightConnector1">
            <a:avLst/>
          </a:prstGeom>
          <a:noFill/>
          <a:ln cap="flat" cmpd="sng" w="9525">
            <a:solidFill>
              <a:schemeClr val="dk2"/>
            </a:solidFill>
            <a:prstDash val="solid"/>
            <a:round/>
            <a:headEnd len="med" w="med" type="none"/>
            <a:tailEnd len="med" w="med" type="triangle"/>
          </a:ln>
        </p:spPr>
      </p:cxnSp>
      <p:cxnSp>
        <p:nvCxnSpPr>
          <p:cNvPr id="179" name="Google Shape;179;p32"/>
          <p:cNvCxnSpPr/>
          <p:nvPr/>
        </p:nvCxnSpPr>
        <p:spPr>
          <a:xfrm flipH="1">
            <a:off x="1674775" y="3629575"/>
            <a:ext cx="1760700" cy="7500"/>
          </a:xfrm>
          <a:prstGeom prst="straightConnector1">
            <a:avLst/>
          </a:prstGeom>
          <a:noFill/>
          <a:ln cap="flat" cmpd="sng" w="9525">
            <a:solidFill>
              <a:schemeClr val="dk2"/>
            </a:solidFill>
            <a:prstDash val="solid"/>
            <a:round/>
            <a:headEnd len="med" w="med" type="none"/>
            <a:tailEnd len="med" w="med" type="triangle"/>
          </a:ln>
        </p:spPr>
      </p:cxnSp>
      <p:sp>
        <p:nvSpPr>
          <p:cNvPr id="180" name="Google Shape;180;p32"/>
          <p:cNvSpPr txBox="1"/>
          <p:nvPr/>
        </p:nvSpPr>
        <p:spPr>
          <a:xfrm>
            <a:off x="271850" y="1794250"/>
            <a:ext cx="127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a:latin typeface="Source Code Pro"/>
                <a:ea typeface="Source Code Pro"/>
                <a:cs typeface="Source Code Pro"/>
                <a:sym typeface="Source Code Pro"/>
              </a:rPr>
              <a:t>web server</a:t>
            </a:r>
            <a:endParaRPr>
              <a:latin typeface="Source Code Pro"/>
              <a:ea typeface="Source Code Pro"/>
              <a:cs typeface="Source Code Pro"/>
              <a:sym typeface="Source Code Pro"/>
            </a:endParaRPr>
          </a:p>
        </p:txBody>
      </p:sp>
      <p:sp>
        <p:nvSpPr>
          <p:cNvPr id="181" name="Google Shape;181;p32"/>
          <p:cNvSpPr txBox="1"/>
          <p:nvPr/>
        </p:nvSpPr>
        <p:spPr>
          <a:xfrm>
            <a:off x="3794250" y="1794250"/>
            <a:ext cx="63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a:latin typeface="Source Code Pro"/>
                <a:ea typeface="Source Code Pro"/>
                <a:cs typeface="Source Code Pro"/>
                <a:sym typeface="Source Code Pro"/>
              </a:rPr>
              <a:t>SQS</a:t>
            </a:r>
            <a:endParaRPr>
              <a:latin typeface="Source Code Pro"/>
              <a:ea typeface="Source Code Pro"/>
              <a:cs typeface="Source Code Pro"/>
              <a:sym typeface="Source Code Pro"/>
            </a:endParaRPr>
          </a:p>
        </p:txBody>
      </p:sp>
      <p:sp>
        <p:nvSpPr>
          <p:cNvPr id="182" name="Google Shape;182;p32"/>
          <p:cNvSpPr txBox="1"/>
          <p:nvPr/>
        </p:nvSpPr>
        <p:spPr>
          <a:xfrm>
            <a:off x="5652875" y="1794250"/>
            <a:ext cx="63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a:latin typeface="Source Code Pro"/>
                <a:ea typeface="Source Code Pro"/>
                <a:cs typeface="Source Code Pro"/>
                <a:sym typeface="Source Code Pro"/>
              </a:rPr>
              <a:t>SNS</a:t>
            </a:r>
            <a:endParaRPr>
              <a:latin typeface="Source Code Pro"/>
              <a:ea typeface="Source Code Pro"/>
              <a:cs typeface="Source Code Pro"/>
              <a:sym typeface="Source Code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Thank you!</a:t>
            </a:r>
            <a:endParaRPr/>
          </a:p>
        </p:txBody>
      </p:sp>
      <p:sp>
        <p:nvSpPr>
          <p:cNvPr id="188" name="Google Shape;188;p33"/>
          <p:cNvSpPr txBox="1"/>
          <p:nvPr>
            <p:ph idx="1" type="body"/>
          </p:nvPr>
        </p:nvSpPr>
        <p:spPr>
          <a:xfrm>
            <a:off x="4089800" y="1813175"/>
            <a:ext cx="4700400" cy="3099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l">
                <a:solidFill>
                  <a:srgbClr val="000000"/>
                </a:solidFill>
                <a:latin typeface="Arial"/>
                <a:ea typeface="Arial"/>
                <a:cs typeface="Arial"/>
                <a:sym typeface="Arial"/>
              </a:rPr>
              <a:t>Janusz Mordarski</a:t>
            </a:r>
            <a:endParaRPr>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pl" sz="1400" u="sng">
                <a:solidFill>
                  <a:schemeClr val="accent5"/>
                </a:solidFill>
                <a:hlinkClick r:id="rId3">
                  <a:extLst>
                    <a:ext uri="{A12FA001-AC4F-418D-AE19-62706E023703}">
                      <ahyp:hlinkClr val="tx"/>
                    </a:ext>
                  </a:extLst>
                </a:hlinkClick>
              </a:rPr>
              <a:t>janusz@mordarski.eu</a:t>
            </a:r>
            <a:endParaRPr sz="1400">
              <a:solidFill>
                <a:schemeClr val="dk2"/>
              </a:solidFill>
            </a:endParaRPr>
          </a:p>
          <a:p>
            <a:pPr indent="0" lvl="0" marL="0" rtl="0" algn="l">
              <a:lnSpc>
                <a:spcPct val="150000"/>
              </a:lnSpc>
              <a:spcBef>
                <a:spcPts val="0"/>
              </a:spcBef>
              <a:spcAft>
                <a:spcPts val="0"/>
              </a:spcAft>
              <a:buNone/>
            </a:pPr>
            <a:r>
              <a:rPr lang="pl" sz="1200" u="sng">
                <a:solidFill>
                  <a:schemeClr val="accent5"/>
                </a:solidFill>
                <a:hlinkClick r:id="rId4">
                  <a:extLst>
                    <a:ext uri="{A12FA001-AC4F-418D-AE19-62706E023703}">
                      <ahyp:hlinkClr val="tx"/>
                    </a:ext>
                  </a:extLst>
                </a:hlinkClick>
              </a:rPr>
              <a:t>https://github.com/januszm</a:t>
            </a:r>
            <a:endParaRPr sz="1200">
              <a:solidFill>
                <a:schemeClr val="dk2"/>
              </a:solidFill>
            </a:endParaRPr>
          </a:p>
          <a:p>
            <a:pPr indent="0" lvl="0" marL="0" rtl="0" algn="l">
              <a:lnSpc>
                <a:spcPct val="150000"/>
              </a:lnSpc>
              <a:spcBef>
                <a:spcPts val="0"/>
              </a:spcBef>
              <a:spcAft>
                <a:spcPts val="0"/>
              </a:spcAft>
              <a:buNone/>
            </a:pPr>
            <a:r>
              <a:rPr lang="pl" sz="1200" u="sng">
                <a:solidFill>
                  <a:schemeClr val="accent5"/>
                </a:solidFill>
                <a:hlinkClick r:id="rId5">
                  <a:extLst>
                    <a:ext uri="{A12FA001-AC4F-418D-AE19-62706E023703}">
                      <ahyp:hlinkClr val="tx"/>
                    </a:ext>
                  </a:extLst>
                </a:hlinkClick>
              </a:rPr>
              <a:t>https://www.linkedin.com/in/janusz-mordarski/</a:t>
            </a:r>
            <a:endParaRPr sz="1200">
              <a:solidFill>
                <a:schemeClr val="dk2"/>
              </a:solidFill>
            </a:endParaRPr>
          </a:p>
          <a:p>
            <a:pPr indent="0" lvl="0" marL="0" rtl="0" algn="l">
              <a:lnSpc>
                <a:spcPct val="150000"/>
              </a:lnSpc>
              <a:spcBef>
                <a:spcPts val="0"/>
              </a:spcBef>
              <a:spcAft>
                <a:spcPts val="0"/>
              </a:spcAft>
              <a:buNone/>
            </a:pPr>
            <a:r>
              <a:rPr lang="pl" sz="1200" u="sng">
                <a:solidFill>
                  <a:schemeClr val="accent5"/>
                </a:solidFill>
                <a:hlinkClick r:id="rId6">
                  <a:extLst>
                    <a:ext uri="{A12FA001-AC4F-418D-AE19-62706E023703}">
                      <ahyp:hlinkClr val="tx"/>
                    </a:ext>
                  </a:extLst>
                </a:hlinkClick>
              </a:rPr>
              <a:t>https://www.xing.com/profile/Janusz_Mordarski/cv</a:t>
            </a:r>
            <a:endParaRPr sz="1200">
              <a:solidFill>
                <a:srgbClr val="000000"/>
              </a:solidFill>
              <a:latin typeface="Arial"/>
              <a:ea typeface="Arial"/>
              <a:cs typeface="Arial"/>
              <a:sym typeface="Arial"/>
            </a:endParaRPr>
          </a:p>
          <a:p>
            <a:pPr indent="0" lvl="0" marL="0" rtl="0" algn="l">
              <a:lnSpc>
                <a:spcPct val="150000"/>
              </a:lnSpc>
              <a:spcBef>
                <a:spcPts val="1600"/>
              </a:spcBef>
              <a:spcAft>
                <a:spcPts val="1600"/>
              </a:spcAft>
              <a:buNone/>
            </a:pPr>
            <a:r>
              <a:rPr lang="pl" u="sng">
                <a:solidFill>
                  <a:schemeClr val="accent5"/>
                </a:solidFill>
                <a:hlinkClick r:id="rId7">
                  <a:extLst>
                    <a:ext uri="{A12FA001-AC4F-418D-AE19-62706E023703}">
                      <ahyp:hlinkClr val="tx"/>
                    </a:ext>
                  </a:extLst>
                </a:hlinkClick>
              </a:rPr>
              <a:t>http://mordarski.eu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5"/>
          <p:cNvPicPr preferRelativeResize="0"/>
          <p:nvPr/>
        </p:nvPicPr>
        <p:blipFill>
          <a:blip r:embed="rId3">
            <a:alphaModFix/>
          </a:blip>
          <a:stretch>
            <a:fillRect/>
          </a:stretch>
        </p:blipFill>
        <p:spPr>
          <a:xfrm>
            <a:off x="0" y="0"/>
            <a:ext cx="9144000" cy="514096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NASA Portable Batch System</a:t>
            </a:r>
            <a:endParaRPr/>
          </a:p>
        </p:txBody>
      </p:sp>
      <p:sp>
        <p:nvSpPr>
          <p:cNvPr id="81" name="Google Shape;81;p16"/>
          <p:cNvSpPr txBox="1"/>
          <p:nvPr>
            <p:ph idx="1" type="body"/>
          </p:nvPr>
        </p:nvSpPr>
        <p:spPr>
          <a:xfrm>
            <a:off x="311700" y="1317000"/>
            <a:ext cx="8520600" cy="134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pl" sz="1300"/>
              <a:t>“</a:t>
            </a:r>
            <a:r>
              <a:rPr i="1" lang="pl" sz="1300">
                <a:solidFill>
                  <a:srgbClr val="333333"/>
                </a:solidFill>
                <a:highlight>
                  <a:srgbClr val="FFFFFF"/>
                </a:highlight>
                <a:latin typeface="Arial"/>
                <a:ea typeface="Arial"/>
                <a:cs typeface="Arial"/>
                <a:sym typeface="Arial"/>
              </a:rPr>
              <a:t>In the past, computers were used in a </a:t>
            </a:r>
            <a:r>
              <a:rPr b="1" i="1" lang="pl" sz="1300">
                <a:solidFill>
                  <a:srgbClr val="333333"/>
                </a:solidFill>
                <a:highlight>
                  <a:srgbClr val="FFFFFF"/>
                </a:highlight>
                <a:latin typeface="Arial"/>
                <a:ea typeface="Arial"/>
                <a:cs typeface="Arial"/>
                <a:sym typeface="Arial"/>
              </a:rPr>
              <a:t>completely interactive manner</a:t>
            </a:r>
            <a:r>
              <a:rPr i="1" lang="pl" sz="1300">
                <a:solidFill>
                  <a:srgbClr val="333333"/>
                </a:solidFill>
                <a:highlight>
                  <a:srgbClr val="FFFFFF"/>
                </a:highlight>
                <a:latin typeface="Arial"/>
                <a:ea typeface="Arial"/>
                <a:cs typeface="Arial"/>
                <a:sym typeface="Arial"/>
              </a:rPr>
              <a:t>. Background jobs were just processes with their input disconnected from the terminal. As the number of processors in computers continued to increase, however, the need to be able to </a:t>
            </a:r>
            <a:r>
              <a:rPr b="1" i="1" lang="pl" sz="1300">
                <a:solidFill>
                  <a:srgbClr val="333333"/>
                </a:solidFill>
                <a:highlight>
                  <a:srgbClr val="FFFFFF"/>
                </a:highlight>
                <a:latin typeface="Arial"/>
                <a:ea typeface="Arial"/>
                <a:cs typeface="Arial"/>
                <a:sym typeface="Arial"/>
              </a:rPr>
              <a:t>schedule tasks based on available resources</a:t>
            </a:r>
            <a:r>
              <a:rPr i="1" lang="pl" sz="1300">
                <a:solidFill>
                  <a:srgbClr val="333333"/>
                </a:solidFill>
                <a:highlight>
                  <a:srgbClr val="FFFFFF"/>
                </a:highlight>
                <a:latin typeface="Arial"/>
                <a:ea typeface="Arial"/>
                <a:cs typeface="Arial"/>
                <a:sym typeface="Arial"/>
              </a:rPr>
              <a:t> rose in importance.”   (1986)</a:t>
            </a:r>
            <a:endParaRPr i="1" sz="1300">
              <a:solidFill>
                <a:srgbClr val="333333"/>
              </a:solidFill>
              <a:highlight>
                <a:srgbClr val="FFFFFF"/>
              </a:highlight>
              <a:latin typeface="Arial"/>
              <a:ea typeface="Arial"/>
              <a:cs typeface="Arial"/>
              <a:sym typeface="Arial"/>
            </a:endParaRPr>
          </a:p>
        </p:txBody>
      </p:sp>
      <p:pic>
        <p:nvPicPr>
          <p:cNvPr id="82" name="Google Shape;82;p16"/>
          <p:cNvPicPr preferRelativeResize="0"/>
          <p:nvPr/>
        </p:nvPicPr>
        <p:blipFill>
          <a:blip r:embed="rId3">
            <a:alphaModFix/>
          </a:blip>
          <a:stretch>
            <a:fillRect/>
          </a:stretch>
        </p:blipFill>
        <p:spPr>
          <a:xfrm>
            <a:off x="523875" y="2124063"/>
            <a:ext cx="8096250" cy="3019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l"/>
              <a:t>Types of task queues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Message Bus</a:t>
            </a:r>
            <a:endParaRPr/>
          </a:p>
        </p:txBody>
      </p:sp>
      <p:pic>
        <p:nvPicPr>
          <p:cNvPr id="93" name="Google Shape;93;p18"/>
          <p:cNvPicPr preferRelativeResize="0"/>
          <p:nvPr/>
        </p:nvPicPr>
        <p:blipFill>
          <a:blip r:embed="rId3">
            <a:alphaModFix/>
          </a:blip>
          <a:stretch>
            <a:fillRect/>
          </a:stretch>
        </p:blipFill>
        <p:spPr>
          <a:xfrm>
            <a:off x="4204650" y="2167025"/>
            <a:ext cx="4877251" cy="2976474"/>
          </a:xfrm>
          <a:prstGeom prst="rect">
            <a:avLst/>
          </a:prstGeom>
          <a:noFill/>
          <a:ln>
            <a:noFill/>
          </a:ln>
        </p:spPr>
      </p:pic>
      <p:sp>
        <p:nvSpPr>
          <p:cNvPr id="94" name="Google Shape;94;p18"/>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sz="1400"/>
              <a:t>“</a:t>
            </a:r>
            <a:r>
              <a:rPr lang="pl" sz="1400"/>
              <a:t>Messaging infrastructure to allow different systems to communicate.”</a:t>
            </a:r>
            <a:endParaRPr sz="1400"/>
          </a:p>
          <a:p>
            <a:pPr indent="0" lvl="0" marL="0" rtl="0" algn="l">
              <a:spcBef>
                <a:spcPts val="1600"/>
              </a:spcBef>
              <a:spcAft>
                <a:spcPts val="0"/>
              </a:spcAft>
              <a:buNone/>
            </a:pPr>
            <a:r>
              <a:rPr lang="pl"/>
              <a:t>📂 📂 📂 📂 📂 📂 📂 📂 📂 📂 📂 📂 </a:t>
            </a:r>
            <a:endParaRPr/>
          </a:p>
          <a:p>
            <a:pPr indent="0" lvl="0" marL="0" rtl="0" algn="l">
              <a:spcBef>
                <a:spcPts val="1600"/>
              </a:spcBef>
              <a:spcAft>
                <a:spcPts val="0"/>
              </a:spcAft>
              <a:buNone/>
            </a:pPr>
            <a:r>
              <a:t/>
            </a:r>
            <a:endParaRPr b="1"/>
          </a:p>
          <a:p>
            <a:pPr indent="0" lvl="0" marL="0" rtl="0" algn="l">
              <a:spcBef>
                <a:spcPts val="1600"/>
              </a:spcBef>
              <a:spcAft>
                <a:spcPts val="0"/>
              </a:spcAft>
              <a:buNone/>
            </a:pPr>
            <a:r>
              <a:rPr b="1" lang="pl"/>
              <a:t>Broker</a:t>
            </a:r>
            <a:endParaRPr b="1"/>
          </a:p>
          <a:p>
            <a:pPr indent="0" lvl="0" marL="0" rtl="0" algn="l">
              <a:spcBef>
                <a:spcPts val="1600"/>
              </a:spcBef>
              <a:spcAft>
                <a:spcPts val="0"/>
              </a:spcAft>
              <a:buNone/>
            </a:pPr>
            <a:r>
              <a:rPr b="1" lang="pl"/>
              <a:t>Queues</a:t>
            </a:r>
            <a:endParaRPr b="1"/>
          </a:p>
          <a:p>
            <a:pPr indent="0" lvl="0" marL="0" rtl="0" algn="l">
              <a:spcBef>
                <a:spcPts val="1600"/>
              </a:spcBef>
              <a:spcAft>
                <a:spcPts val="0"/>
              </a:spcAft>
              <a:buNone/>
            </a:pPr>
            <a:r>
              <a:rPr b="1" lang="pl"/>
              <a:t>Producers</a:t>
            </a:r>
            <a:r>
              <a:rPr lang="pl"/>
              <a:t> vs </a:t>
            </a:r>
            <a:r>
              <a:rPr b="1" lang="pl"/>
              <a:t>Consumers</a:t>
            </a:r>
            <a:endParaRPr b="1"/>
          </a:p>
          <a:p>
            <a:pPr indent="0" lvl="0" marL="0" rtl="0" algn="l">
              <a:spcBef>
                <a:spcPts val="1600"/>
              </a:spcBef>
              <a:spcAft>
                <a:spcPts val="1600"/>
              </a:spcAft>
              <a:buNone/>
            </a:pPr>
            <a:r>
              <a:t/>
            </a:r>
            <a:endParaRPr/>
          </a:p>
        </p:txBody>
      </p:sp>
      <p:sp>
        <p:nvSpPr>
          <p:cNvPr id="95" name="Google Shape;95;p18"/>
          <p:cNvSpPr txBox="1"/>
          <p:nvPr/>
        </p:nvSpPr>
        <p:spPr>
          <a:xfrm>
            <a:off x="3726450" y="2381650"/>
            <a:ext cx="4782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Source Code Pro"/>
              <a:ea typeface="Source Code Pro"/>
              <a:cs typeface="Source Code Pro"/>
              <a:sym typeface="Source Code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Synchronous communication</a:t>
            </a:r>
            <a:endParaRPr/>
          </a:p>
        </p:txBody>
      </p:sp>
      <p:sp>
        <p:nvSpPr>
          <p:cNvPr id="101" name="Google Shape;101;p19"/>
          <p:cNvSpPr txBox="1"/>
          <p:nvPr>
            <p:ph idx="1" type="body"/>
          </p:nvPr>
        </p:nvSpPr>
        <p:spPr>
          <a:xfrm>
            <a:off x="311700" y="1468825"/>
            <a:ext cx="43254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Interactive tasks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pl"/>
              <a:t>Blocks the line, caller and callee.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02" name="Google Shape;102;p19"/>
          <p:cNvPicPr preferRelativeResize="0"/>
          <p:nvPr/>
        </p:nvPicPr>
        <p:blipFill>
          <a:blip r:embed="rId3">
            <a:alphaModFix/>
          </a:blip>
          <a:stretch>
            <a:fillRect/>
          </a:stretch>
        </p:blipFill>
        <p:spPr>
          <a:xfrm>
            <a:off x="4463450" y="1631025"/>
            <a:ext cx="4454725" cy="3341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Asynchronous communication</a:t>
            </a:r>
            <a:endParaRPr/>
          </a:p>
        </p:txBody>
      </p:sp>
      <p:sp>
        <p:nvSpPr>
          <p:cNvPr id="108" name="Google Shape;108;p20"/>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Background jobs, like sending mail.</a:t>
            </a:r>
            <a:endParaRPr/>
          </a:p>
          <a:p>
            <a:pPr indent="0" lvl="0" marL="0" rtl="0" algn="l">
              <a:spcBef>
                <a:spcPts val="1600"/>
              </a:spcBef>
              <a:spcAft>
                <a:spcPts val="0"/>
              </a:spcAft>
              <a:buNone/>
            </a:pPr>
            <a:r>
              <a:rPr lang="pl"/>
              <a:t>Doesn’t have immediate effect.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09" name="Google Shape;109;p20"/>
          <p:cNvPicPr preferRelativeResize="0"/>
          <p:nvPr/>
        </p:nvPicPr>
        <p:blipFill>
          <a:blip r:embed="rId3">
            <a:alphaModFix/>
          </a:blip>
          <a:stretch>
            <a:fillRect/>
          </a:stretch>
        </p:blipFill>
        <p:spPr>
          <a:xfrm>
            <a:off x="2391100" y="2391175"/>
            <a:ext cx="4361800" cy="2492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Task queues for Ruby</a:t>
            </a:r>
            <a:endParaRPr/>
          </a:p>
        </p:txBody>
      </p:sp>
      <p:sp>
        <p:nvSpPr>
          <p:cNvPr id="115" name="Google Shape;115;p21"/>
          <p:cNvSpPr txBox="1"/>
          <p:nvPr>
            <p:ph idx="1" type="body"/>
          </p:nvPr>
        </p:nvSpPr>
        <p:spPr>
          <a:xfrm>
            <a:off x="311700" y="1468825"/>
            <a:ext cx="8520600" cy="3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Universal:</a:t>
            </a:r>
            <a:endParaRPr/>
          </a:p>
          <a:p>
            <a:pPr indent="-317500" lvl="0" marL="457200" rtl="0" algn="l">
              <a:spcBef>
                <a:spcPts val="1600"/>
              </a:spcBef>
              <a:spcAft>
                <a:spcPts val="0"/>
              </a:spcAft>
              <a:buSzPts val="1400"/>
              <a:buChar char="●"/>
            </a:pPr>
            <a:r>
              <a:rPr lang="pl" sz="1400"/>
              <a:t>DelayedJob (SQL database)</a:t>
            </a:r>
            <a:endParaRPr sz="1400"/>
          </a:p>
          <a:p>
            <a:pPr indent="-330200" lvl="0" marL="457200" rtl="0" algn="l">
              <a:spcBef>
                <a:spcPts val="0"/>
              </a:spcBef>
              <a:spcAft>
                <a:spcPts val="0"/>
              </a:spcAft>
              <a:buSzPts val="1600"/>
              <a:buChar char="●"/>
            </a:pPr>
            <a:r>
              <a:rPr lang="pl" sz="1600"/>
              <a:t>Resque (Redis)</a:t>
            </a:r>
            <a:endParaRPr sz="1600"/>
          </a:p>
          <a:p>
            <a:pPr indent="-342900" lvl="0" marL="457200" rtl="0" algn="l">
              <a:spcBef>
                <a:spcPts val="0"/>
              </a:spcBef>
              <a:spcAft>
                <a:spcPts val="0"/>
              </a:spcAft>
              <a:buSzPts val="1800"/>
              <a:buChar char="●"/>
            </a:pPr>
            <a:r>
              <a:rPr lang="pl"/>
              <a:t>Sidekiq (Redis)</a:t>
            </a:r>
            <a:endParaRPr/>
          </a:p>
          <a:p>
            <a:pPr indent="-330200" lvl="0" marL="457200" rtl="0" algn="l">
              <a:spcBef>
                <a:spcPts val="0"/>
              </a:spcBef>
              <a:spcAft>
                <a:spcPts val="0"/>
              </a:spcAft>
              <a:buSzPts val="1600"/>
              <a:buChar char="●"/>
            </a:pPr>
            <a:r>
              <a:rPr lang="pl" sz="1400"/>
              <a:t>Beetle (RabbitMQ AMQP)</a:t>
            </a:r>
            <a:r>
              <a:rPr lang="pl" sz="1200"/>
              <a:t> </a:t>
            </a:r>
            <a:r>
              <a:rPr lang="pl" sz="1200" u="sng">
                <a:solidFill>
                  <a:schemeClr val="accent5"/>
                </a:solidFill>
                <a:hlinkClick r:id="rId3">
                  <a:extLst>
                    <a:ext uri="{A12FA001-AC4F-418D-AE19-62706E023703}">
                      <ahyp:hlinkClr val="tx"/>
                    </a:ext>
                  </a:extLst>
                </a:hlinkClick>
              </a:rPr>
              <a:t>https://github.com/xing/beetle</a:t>
            </a:r>
            <a:endParaRPr sz="1200"/>
          </a:p>
          <a:p>
            <a:pPr indent="-304800" lvl="0" marL="457200" rtl="0" algn="l">
              <a:spcBef>
                <a:spcPts val="0"/>
              </a:spcBef>
              <a:spcAft>
                <a:spcPts val="0"/>
              </a:spcAft>
              <a:buSzPts val="1200"/>
              <a:buChar char="●"/>
            </a:pPr>
            <a:r>
              <a:rPr lang="pl" sz="1200"/>
              <a:t>Karafka (Kafka)</a:t>
            </a:r>
            <a:endParaRPr sz="1200"/>
          </a:p>
          <a:p>
            <a:pPr indent="0" lvl="0" marL="0" rtl="0" algn="l">
              <a:spcBef>
                <a:spcPts val="1600"/>
              </a:spcBef>
              <a:spcAft>
                <a:spcPts val="0"/>
              </a:spcAft>
              <a:buNone/>
            </a:pPr>
            <a:r>
              <a:rPr lang="pl"/>
              <a:t>Amazon Web Services:</a:t>
            </a:r>
            <a:endParaRPr/>
          </a:p>
          <a:p>
            <a:pPr indent="-342900" lvl="0" marL="457200" rtl="0" algn="l">
              <a:spcBef>
                <a:spcPts val="1600"/>
              </a:spcBef>
              <a:spcAft>
                <a:spcPts val="0"/>
              </a:spcAft>
              <a:buSzPts val="1800"/>
              <a:buChar char="●"/>
            </a:pPr>
            <a:r>
              <a:rPr lang="pl"/>
              <a:t>Shoryuken (SQS) </a:t>
            </a:r>
            <a:r>
              <a:rPr lang="pl" sz="1000" u="sng">
                <a:solidFill>
                  <a:schemeClr val="hlink"/>
                </a:solidFill>
                <a:hlinkClick r:id="rId4"/>
              </a:rPr>
              <a:t>https://github.com/ruby-shoryuken/shoryuken</a:t>
            </a:r>
            <a:endParaRPr sz="1000"/>
          </a:p>
          <a:p>
            <a:pPr indent="-342900" lvl="0" marL="457200" rtl="0" algn="l">
              <a:spcBef>
                <a:spcPts val="0"/>
              </a:spcBef>
              <a:spcAft>
                <a:spcPts val="0"/>
              </a:spcAft>
              <a:buSzPts val="1800"/>
              <a:buChar char="●"/>
            </a:pPr>
            <a:r>
              <a:rPr lang="pl" sz="1600"/>
              <a:t>ActiveElasticJob (SQS)</a:t>
            </a:r>
            <a:r>
              <a:rPr lang="pl"/>
              <a:t> </a:t>
            </a:r>
            <a:r>
              <a:rPr lang="pl" sz="1000" u="sng">
                <a:solidFill>
                  <a:schemeClr val="hlink"/>
                </a:solidFill>
                <a:hlinkClick r:id="rId5"/>
              </a:rPr>
              <a:t>https://github.com/active-elastic-job/active-elastic-job</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